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Corporate or Public Relation </a:t>
            </a:r>
            <a:br>
              <a:rPr lang="en-US" dirty="0" smtClean="0"/>
            </a:br>
            <a:r>
              <a:rPr lang="en-US" dirty="0" smtClean="0"/>
              <a:t>Lecture # 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Brochure: Types,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326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</a:t>
            </a:r>
            <a:r>
              <a:rPr lang="en-US" dirty="0"/>
              <a:t>sure you use colors that </a:t>
            </a:r>
            <a:r>
              <a:rPr lang="en-US" dirty="0" smtClean="0"/>
              <a:t>go </a:t>
            </a:r>
            <a:r>
              <a:rPr lang="en-US" dirty="0"/>
              <a:t>together</a:t>
            </a:r>
          </a:p>
          <a:p>
            <a:r>
              <a:rPr lang="en-US" dirty="0" smtClean="0"/>
              <a:t> </a:t>
            </a:r>
            <a:r>
              <a:rPr lang="en-US" dirty="0"/>
              <a:t>If you have lime green with </a:t>
            </a:r>
            <a:r>
              <a:rPr lang="en-US" dirty="0" smtClean="0"/>
              <a:t>shocking </a:t>
            </a:r>
            <a:r>
              <a:rPr lang="en-US" dirty="0"/>
              <a:t>pink reader’s will not </a:t>
            </a:r>
            <a:r>
              <a:rPr lang="en-US" dirty="0" smtClean="0"/>
              <a:t>want </a:t>
            </a:r>
            <a:r>
              <a:rPr lang="en-US" dirty="0"/>
              <a:t>to read your brochure</a:t>
            </a:r>
          </a:p>
          <a:p>
            <a:r>
              <a:rPr lang="en-US" dirty="0"/>
              <a:t>The most important thing is to </a:t>
            </a:r>
            <a:r>
              <a:rPr lang="en-US" dirty="0" smtClean="0"/>
              <a:t>grab </a:t>
            </a:r>
            <a:r>
              <a:rPr lang="en-US" dirty="0"/>
              <a:t>the reader’s attention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combinations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083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Bi-fold brochures are found among us every day: </a:t>
            </a:r>
            <a:r>
              <a:rPr lang="en-US" dirty="0" smtClean="0"/>
              <a:t>they </a:t>
            </a:r>
            <a:r>
              <a:rPr lang="en-US" dirty="0"/>
              <a:t>are one of the most common brochure </a:t>
            </a:r>
            <a:r>
              <a:rPr lang="en-US" dirty="0" smtClean="0"/>
              <a:t>types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brochures are economical to </a:t>
            </a:r>
            <a:r>
              <a:rPr lang="en-US" dirty="0" smtClean="0"/>
              <a:t>print </a:t>
            </a:r>
            <a:r>
              <a:rPr lang="en-US" dirty="0"/>
              <a:t>since they are usually a double print </a:t>
            </a:r>
            <a:r>
              <a:rPr lang="en-US" dirty="0" smtClean="0"/>
              <a:t>folded </a:t>
            </a:r>
            <a:r>
              <a:rPr lang="en-US" dirty="0"/>
              <a:t>in half. This folding forms 4 panels: a </a:t>
            </a:r>
            <a:r>
              <a:rPr lang="en-US" dirty="0" smtClean="0"/>
              <a:t>front-cover</a:t>
            </a:r>
            <a:r>
              <a:rPr lang="en-US" dirty="0"/>
              <a:t>, a back-cover, and two internal </a:t>
            </a:r>
            <a:r>
              <a:rPr lang="en-US" dirty="0" smtClean="0"/>
              <a:t>panels</a:t>
            </a:r>
            <a:r>
              <a:rPr lang="en-US" dirty="0"/>
              <a:t>. </a:t>
            </a:r>
          </a:p>
          <a:p>
            <a:r>
              <a:rPr lang="en-US" b="1" dirty="0" smtClean="0"/>
              <a:t>The </a:t>
            </a:r>
            <a:r>
              <a:rPr lang="en-US" b="1" dirty="0"/>
              <a:t>front </a:t>
            </a:r>
            <a:r>
              <a:rPr lang="en-US" b="1" dirty="0" smtClean="0"/>
              <a:t>panel </a:t>
            </a:r>
            <a:r>
              <a:rPr lang="en-US" dirty="0"/>
              <a:t>works as the front-page, and its main </a:t>
            </a:r>
            <a:r>
              <a:rPr lang="en-US" dirty="0" smtClean="0"/>
              <a:t>purpose </a:t>
            </a:r>
            <a:r>
              <a:rPr lang="en-US" dirty="0"/>
              <a:t>is to introduce the piece and to cause </a:t>
            </a:r>
            <a:r>
              <a:rPr lang="en-US" dirty="0" smtClean="0"/>
              <a:t>the </a:t>
            </a:r>
            <a:r>
              <a:rPr lang="en-US" dirty="0"/>
              <a:t>necessary intrigue or impact to make the </a:t>
            </a:r>
            <a:r>
              <a:rPr lang="en-US" dirty="0" smtClean="0"/>
              <a:t>viewer </a:t>
            </a:r>
            <a:r>
              <a:rPr lang="en-US" dirty="0"/>
              <a:t>want to open it and read the  </a:t>
            </a:r>
            <a:r>
              <a:rPr lang="en-US" dirty="0" smtClean="0"/>
              <a:t>content</a:t>
            </a:r>
            <a:r>
              <a:rPr lang="en-US" dirty="0"/>
              <a:t>, while the </a:t>
            </a:r>
            <a:r>
              <a:rPr lang="en-US" b="1" dirty="0"/>
              <a:t>back-cover </a:t>
            </a:r>
            <a:r>
              <a:rPr lang="en-US" dirty="0"/>
              <a:t>is used for </a:t>
            </a:r>
            <a:r>
              <a:rPr lang="en-US" dirty="0" smtClean="0"/>
              <a:t>contact </a:t>
            </a:r>
            <a:r>
              <a:rPr lang="en-US" dirty="0"/>
              <a:t>information; of course this can </a:t>
            </a:r>
            <a:r>
              <a:rPr lang="en-US" dirty="0" smtClean="0"/>
              <a:t>change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96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brochure also known as a </a:t>
            </a:r>
            <a:r>
              <a:rPr lang="en-US" dirty="0" smtClean="0"/>
              <a:t>pamphlet </a:t>
            </a:r>
            <a:r>
              <a:rPr lang="en-US" dirty="0"/>
              <a:t>is most commonly </a:t>
            </a:r>
            <a:r>
              <a:rPr lang="en-US" dirty="0" smtClean="0"/>
              <a:t>found </a:t>
            </a:r>
            <a:r>
              <a:rPr lang="en-US" dirty="0"/>
              <a:t>around museums, major </a:t>
            </a:r>
            <a:r>
              <a:rPr lang="en-US" dirty="0" smtClean="0"/>
              <a:t>shop</a:t>
            </a:r>
            <a:r>
              <a:rPr lang="en-US" dirty="0"/>
              <a:t>, amusement parks and </a:t>
            </a:r>
            <a:r>
              <a:rPr lang="en-US" dirty="0" smtClean="0"/>
              <a:t>information </a:t>
            </a:r>
            <a:r>
              <a:rPr lang="en-US" dirty="0"/>
              <a:t>booths. They are </a:t>
            </a:r>
            <a:r>
              <a:rPr lang="en-US" dirty="0" smtClean="0"/>
              <a:t>also </a:t>
            </a:r>
            <a:r>
              <a:rPr lang="en-US" dirty="0"/>
              <a:t>found at health clinics and </a:t>
            </a:r>
            <a:r>
              <a:rPr lang="en-US" dirty="0" smtClean="0"/>
              <a:t>hospitals </a:t>
            </a:r>
            <a:r>
              <a:rPr lang="en-US" dirty="0"/>
              <a:t>or interpersonal </a:t>
            </a:r>
            <a:r>
              <a:rPr lang="en-US" dirty="0" smtClean="0"/>
              <a:t>brochures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Brochure?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88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are designed and </a:t>
            </a:r>
            <a:r>
              <a:rPr lang="en-US" dirty="0" smtClean="0"/>
              <a:t>used </a:t>
            </a:r>
            <a:r>
              <a:rPr lang="en-US" dirty="0"/>
              <a:t>for:</a:t>
            </a:r>
          </a:p>
          <a:p>
            <a:r>
              <a:rPr lang="en-US" dirty="0" smtClean="0"/>
              <a:t>A </a:t>
            </a:r>
            <a:r>
              <a:rPr lang="en-US" dirty="0"/>
              <a:t>marketing tool to </a:t>
            </a:r>
          </a:p>
          <a:p>
            <a:r>
              <a:rPr lang="en-US" dirty="0"/>
              <a:t>advertise a service or </a:t>
            </a:r>
            <a:r>
              <a:rPr lang="en-US" dirty="0" smtClean="0"/>
              <a:t>product</a:t>
            </a:r>
            <a:endParaRPr lang="en-US" dirty="0"/>
          </a:p>
          <a:p>
            <a:r>
              <a:rPr lang="en-US" dirty="0" smtClean="0"/>
              <a:t>As </a:t>
            </a:r>
            <a:r>
              <a:rPr lang="en-US" dirty="0"/>
              <a:t>an information </a:t>
            </a:r>
            <a:r>
              <a:rPr lang="en-US" dirty="0" smtClean="0"/>
              <a:t>providing </a:t>
            </a:r>
            <a:r>
              <a:rPr lang="en-US" dirty="0"/>
              <a:t>tool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15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There are many types of </a:t>
            </a:r>
            <a:r>
              <a:rPr lang="en-US" dirty="0" smtClean="0"/>
              <a:t>brochures</a:t>
            </a:r>
            <a:r>
              <a:rPr lang="en-US" dirty="0"/>
              <a:t>, however the most </a:t>
            </a:r>
            <a:r>
              <a:rPr lang="en-US" dirty="0" smtClean="0"/>
              <a:t>common </a:t>
            </a:r>
            <a:r>
              <a:rPr lang="en-US" dirty="0"/>
              <a:t>types are </a:t>
            </a:r>
            <a:r>
              <a:rPr lang="en-US" dirty="0" smtClean="0"/>
              <a:t>single-sheet </a:t>
            </a:r>
            <a:r>
              <a:rPr lang="en-US" dirty="0"/>
              <a:t>brochures that are </a:t>
            </a:r>
            <a:r>
              <a:rPr lang="en-US" dirty="0" smtClean="0"/>
              <a:t>bi-fold </a:t>
            </a:r>
            <a:r>
              <a:rPr lang="en-US" dirty="0"/>
              <a:t>and tri-fold. </a:t>
            </a:r>
          </a:p>
          <a:p>
            <a:r>
              <a:rPr lang="en-US" dirty="0" smtClean="0"/>
              <a:t>A </a:t>
            </a:r>
            <a:r>
              <a:rPr lang="en-US" b="1" dirty="0"/>
              <a:t>bi-fold</a:t>
            </a:r>
            <a:r>
              <a:rPr lang="en-US" dirty="0"/>
              <a:t> brochure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has </a:t>
            </a:r>
            <a:r>
              <a:rPr lang="en-US" dirty="0"/>
              <a:t>4 </a:t>
            </a:r>
            <a:r>
              <a:rPr lang="en-US" dirty="0" smtClean="0"/>
              <a:t>parts</a:t>
            </a:r>
          </a:p>
          <a:p>
            <a:pPr marL="0" indent="0">
              <a:buNone/>
            </a:pPr>
            <a:r>
              <a:rPr lang="en-US" dirty="0" smtClean="0"/>
              <a:t> (</a:t>
            </a:r>
            <a:r>
              <a:rPr lang="en-US" dirty="0"/>
              <a:t>two on each side)</a:t>
            </a:r>
          </a:p>
          <a:p>
            <a:r>
              <a:rPr lang="en-US" dirty="0" smtClean="0"/>
              <a:t>A </a:t>
            </a:r>
            <a:r>
              <a:rPr lang="en-US" b="1" dirty="0"/>
              <a:t>tri-fold</a:t>
            </a:r>
            <a:r>
              <a:rPr lang="en-US" dirty="0"/>
              <a:t> brochure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has </a:t>
            </a:r>
            <a:r>
              <a:rPr lang="en-US" dirty="0"/>
              <a:t>6 </a:t>
            </a:r>
            <a:r>
              <a:rPr lang="en-US" dirty="0" smtClean="0"/>
              <a:t>parts</a:t>
            </a:r>
          </a:p>
          <a:p>
            <a:pPr marL="0" indent="0">
              <a:buNone/>
            </a:pPr>
            <a:r>
              <a:rPr lang="en-US" dirty="0" smtClean="0"/>
              <a:t>(three on each side)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en-US" dirty="0"/>
          </a:p>
        </p:txBody>
      </p:sp>
      <p:pic>
        <p:nvPicPr>
          <p:cNvPr id="1026" name="Picture 2" descr="C:\Users\Dua Computers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200400"/>
            <a:ext cx="353377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33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</a:t>
            </a:r>
            <a:r>
              <a:rPr lang="en-US" dirty="0"/>
              <a:t>impressions are lasting! </a:t>
            </a:r>
          </a:p>
          <a:p>
            <a:r>
              <a:rPr lang="en-US" dirty="0" smtClean="0"/>
              <a:t>The </a:t>
            </a:r>
            <a:r>
              <a:rPr lang="en-US" dirty="0"/>
              <a:t>way you layout your </a:t>
            </a:r>
            <a:r>
              <a:rPr lang="en-US" dirty="0" smtClean="0"/>
              <a:t>information </a:t>
            </a:r>
            <a:r>
              <a:rPr lang="en-US" dirty="0"/>
              <a:t>will grab </a:t>
            </a:r>
            <a:r>
              <a:rPr lang="en-US" dirty="0" smtClean="0"/>
              <a:t>readers’ attention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Why is it important to plan your brochure layout?</a:t>
            </a:r>
            <a:br>
              <a:rPr lang="en-US" sz="2800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55859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Cover Page Should </a:t>
            </a:r>
            <a:r>
              <a:rPr lang="en-US" dirty="0"/>
              <a:t>be attractive and </a:t>
            </a:r>
            <a:r>
              <a:rPr lang="en-US" dirty="0" smtClean="0"/>
              <a:t>should </a:t>
            </a:r>
            <a:r>
              <a:rPr lang="en-US" dirty="0"/>
              <a:t>include the name of </a:t>
            </a:r>
            <a:r>
              <a:rPr lang="en-US" dirty="0" smtClean="0"/>
              <a:t>organization/place/company</a:t>
            </a:r>
            <a:endParaRPr lang="en-US" dirty="0"/>
          </a:p>
          <a:p>
            <a:r>
              <a:rPr lang="en-US" dirty="0" smtClean="0"/>
              <a:t>In </a:t>
            </a:r>
            <a:r>
              <a:rPr lang="en-US" dirty="0"/>
              <a:t>addition, a photo or </a:t>
            </a:r>
            <a:r>
              <a:rPr lang="en-US" dirty="0" smtClean="0"/>
              <a:t>graphic </a:t>
            </a:r>
            <a:r>
              <a:rPr lang="en-US" dirty="0"/>
              <a:t>should be on the </a:t>
            </a:r>
            <a:r>
              <a:rPr lang="en-US" dirty="0" smtClean="0"/>
              <a:t>cover </a:t>
            </a:r>
            <a:r>
              <a:rPr lang="en-US" dirty="0"/>
              <a:t>page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Cover page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606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</a:t>
            </a:r>
            <a:r>
              <a:rPr lang="en-US" dirty="0"/>
              <a:t>your sentence short and </a:t>
            </a:r>
            <a:r>
              <a:rPr lang="en-US" dirty="0" smtClean="0"/>
              <a:t>to </a:t>
            </a:r>
            <a:r>
              <a:rPr lang="en-US" dirty="0"/>
              <a:t>the point</a:t>
            </a:r>
          </a:p>
          <a:p>
            <a:r>
              <a:rPr lang="en-US" dirty="0" smtClean="0"/>
              <a:t>Only </a:t>
            </a:r>
            <a:r>
              <a:rPr lang="en-US" dirty="0"/>
              <a:t>give necessary </a:t>
            </a:r>
            <a:r>
              <a:rPr lang="en-US" dirty="0" smtClean="0"/>
              <a:t>information</a:t>
            </a:r>
            <a:endParaRPr lang="en-US" dirty="0"/>
          </a:p>
          <a:p>
            <a:r>
              <a:rPr lang="en-US" dirty="0" smtClean="0"/>
              <a:t>Use </a:t>
            </a:r>
            <a:r>
              <a:rPr lang="en-US" dirty="0"/>
              <a:t>powerful words such as </a:t>
            </a:r>
            <a:r>
              <a:rPr lang="en-US" dirty="0" smtClean="0"/>
              <a:t>new,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results or guarantee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Type of Writing Style</a:t>
            </a:r>
            <a:br>
              <a:rPr lang="en-US" dirty="0"/>
            </a:br>
            <a:endParaRPr lang="en-US" dirty="0"/>
          </a:p>
        </p:txBody>
      </p:sp>
      <p:pic>
        <p:nvPicPr>
          <p:cNvPr id="2050" name="Picture 2" descr="C:\Users\Dua Computers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362" y="2057400"/>
            <a:ext cx="2433638" cy="427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538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use of headings draw </a:t>
            </a:r>
            <a:r>
              <a:rPr lang="en-US" dirty="0" smtClean="0"/>
              <a:t>attention </a:t>
            </a:r>
            <a:r>
              <a:rPr lang="en-US" dirty="0"/>
              <a:t>to sections on </a:t>
            </a:r>
            <a:r>
              <a:rPr lang="en-US" dirty="0" smtClean="0"/>
              <a:t>your </a:t>
            </a:r>
            <a:r>
              <a:rPr lang="en-US" dirty="0"/>
              <a:t>brochure</a:t>
            </a:r>
          </a:p>
          <a:p>
            <a:r>
              <a:rPr lang="en-US" dirty="0" smtClean="0"/>
              <a:t>The </a:t>
            </a:r>
            <a:r>
              <a:rPr lang="en-US" dirty="0"/>
              <a:t>heading should stand </a:t>
            </a:r>
            <a:r>
              <a:rPr lang="en-US" dirty="0" smtClean="0"/>
              <a:t>out</a:t>
            </a:r>
            <a:r>
              <a:rPr lang="en-US" dirty="0"/>
              <a:t>, by having a bigger </a:t>
            </a:r>
            <a:r>
              <a:rPr lang="en-US" dirty="0" smtClean="0"/>
              <a:t>font and color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Heading</a:t>
            </a:r>
            <a:br>
              <a:rPr lang="en-US" dirty="0"/>
            </a:br>
            <a:endParaRPr lang="en-US" dirty="0"/>
          </a:p>
        </p:txBody>
      </p:sp>
      <p:pic>
        <p:nvPicPr>
          <p:cNvPr id="3074" name="Picture 2" descr="C:\Users\Dua Computers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9126537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890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</a:t>
            </a:r>
            <a:r>
              <a:rPr lang="en-US" dirty="0"/>
              <a:t>is very important that you </a:t>
            </a:r>
            <a:r>
              <a:rPr lang="en-US" dirty="0" smtClean="0"/>
              <a:t>proof </a:t>
            </a:r>
            <a:r>
              <a:rPr lang="en-US" dirty="0"/>
              <a:t>read your work</a:t>
            </a:r>
          </a:p>
          <a:p>
            <a:r>
              <a:rPr lang="en-US" dirty="0" smtClean="0"/>
              <a:t>Grammatical </a:t>
            </a:r>
            <a:r>
              <a:rPr lang="en-US" dirty="0"/>
              <a:t>and spelling </a:t>
            </a:r>
            <a:r>
              <a:rPr lang="en-US" dirty="0" smtClean="0"/>
              <a:t>mistakes </a:t>
            </a:r>
            <a:r>
              <a:rPr lang="en-US" dirty="0"/>
              <a:t>takes the </a:t>
            </a:r>
            <a:r>
              <a:rPr lang="en-US" dirty="0" smtClean="0"/>
              <a:t>attention </a:t>
            </a:r>
            <a:r>
              <a:rPr lang="en-US" dirty="0"/>
              <a:t>of the reader’s </a:t>
            </a:r>
            <a:r>
              <a:rPr lang="en-US" dirty="0" smtClean="0"/>
              <a:t>away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Grammar and Spelling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3451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389</Words>
  <Application>Microsoft Office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Corporate or Public Relation  Lecture # 8</vt:lpstr>
      <vt:lpstr>What is Brochure?</vt:lpstr>
      <vt:lpstr>PowerPoint Presentation</vt:lpstr>
      <vt:lpstr>Types</vt:lpstr>
      <vt:lpstr>Why is it important to plan your brochure layout? </vt:lpstr>
      <vt:lpstr>Cover page </vt:lpstr>
      <vt:lpstr>Type of Writing Style </vt:lpstr>
      <vt:lpstr>Heading </vt:lpstr>
      <vt:lpstr>Grammar and Spelling </vt:lpstr>
      <vt:lpstr>Color combinations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Dua Computers</dc:creator>
  <cp:lastModifiedBy>Dua Computers</cp:lastModifiedBy>
  <cp:revision>8</cp:revision>
  <dcterms:created xsi:type="dcterms:W3CDTF">2006-08-16T00:00:00Z</dcterms:created>
  <dcterms:modified xsi:type="dcterms:W3CDTF">2017-12-18T06:38:01Z</dcterms:modified>
</cp:coreProperties>
</file>